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Lato"/>
      <p:regular r:id="rId28"/>
      <p:bold r:id="rId29"/>
      <p:italic r:id="rId30"/>
      <p:boldItalic r:id="rId31"/>
    </p:embeddedFont>
    <p:embeddedFont>
      <p:font typeface="Roboto Mono"/>
      <p:regular r:id="rId32"/>
      <p:bold r:id="rId33"/>
      <p:italic r:id="rId34"/>
      <p:boldItalic r:id="rId35"/>
    </p:embeddedFont>
    <p:embeddedFont>
      <p:font typeface="Comforta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izG9g7bM5G86WE09vLLX+uPFPj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a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RobotoMono-bold.fntdata"/><Relationship Id="rId10" Type="http://schemas.openxmlformats.org/officeDocument/2006/relationships/slide" Target="slides/slide5.xml"/><Relationship Id="rId32" Type="http://schemas.openxmlformats.org/officeDocument/2006/relationships/font" Target="fonts/RobotoMono-regular.fntdata"/><Relationship Id="rId13" Type="http://schemas.openxmlformats.org/officeDocument/2006/relationships/slide" Target="slides/slide8.xml"/><Relationship Id="rId35" Type="http://schemas.openxmlformats.org/officeDocument/2006/relationships/font" Target="fonts/RobotoMono-boldItalic.fntdata"/><Relationship Id="rId12" Type="http://schemas.openxmlformats.org/officeDocument/2006/relationships/slide" Target="slides/slide7.xml"/><Relationship Id="rId34" Type="http://schemas.openxmlformats.org/officeDocument/2006/relationships/font" Target="fonts/RobotoMono-italic.fntdata"/><Relationship Id="rId15" Type="http://schemas.openxmlformats.org/officeDocument/2006/relationships/slide" Target="slides/slide10.xml"/><Relationship Id="rId37" Type="http://schemas.openxmlformats.org/officeDocument/2006/relationships/font" Target="fonts/Comfortaa-bold.fntdata"/><Relationship Id="rId14" Type="http://schemas.openxmlformats.org/officeDocument/2006/relationships/slide" Target="slides/slide9.xml"/><Relationship Id="rId36" Type="http://schemas.openxmlformats.org/officeDocument/2006/relationships/font" Target="fonts/Comfortaa-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a79b311cb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35a79b311cb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a31ac9a59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35a31ac9a59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a79b311cb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35a79b311cb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a31ac9a59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 name="Google Shape;176;g35a31ac9a59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a79b311cb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g35a79b311c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5a79b311cb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35a79b311c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a79b311c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35a79b311c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a79b311cb_1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35a79b311cb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5a79b311cb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g35a79b311cb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5a79b311cb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35a79b311cb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0509017ee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 name="Google Shape;90;g340509017ee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a79b311cb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2" name="Google Shape;232;g35a79b311cb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a79b311cb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g35a79b311cb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5a79b311cb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maybe add years </a:t>
            </a:r>
            <a:r>
              <a:rPr lang="en-US"/>
              <a:t>between</a:t>
            </a:r>
            <a:r>
              <a:rPr lang="en-US"/>
              <a:t> end of college vs start of nfl career</a:t>
            </a:r>
            <a:br>
              <a:rPr lang="en-US"/>
            </a:br>
            <a:r>
              <a:rPr lang="en-US"/>
              <a:t>MAybe add some VIF analysis</a:t>
            </a:r>
            <a:endParaRPr/>
          </a:p>
        </p:txBody>
      </p:sp>
      <p:sp>
        <p:nvSpPr>
          <p:cNvPr id="247" name="Google Shape;247;g35a79b311c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404e3c8d31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98" name="Google Shape;98;g3404e3c8d31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04e3c8d3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3404e3c8d3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a31ac9a59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maybe add a plot for receivers</a:t>
            </a:r>
            <a:endParaRPr/>
          </a:p>
        </p:txBody>
      </p:sp>
      <p:sp>
        <p:nvSpPr>
          <p:cNvPr id="116" name="Google Shape;116;g35a31ac9a59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a79b311cb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35a79b311cb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5a79b311c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5a79b311cb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a31ac9a5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35a31ac9a5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a79b311cb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35a79b311cb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p:nvPr>
            <p:ph idx="2" type="pic"/>
          </p:nvPr>
        </p:nvSpPr>
        <p:spPr>
          <a:xfrm>
            <a:off x="1792288" y="612775"/>
            <a:ext cx="5486400" cy="4114800"/>
          </a:xfrm>
          <a:prstGeom prst="rect">
            <a:avLst/>
          </a:prstGeom>
          <a:noFill/>
          <a:ln>
            <a:noFill/>
          </a:ln>
        </p:spPr>
      </p:sp>
      <p:sp>
        <p:nvSpPr>
          <p:cNvPr id="64" name="Google Shape;64;p1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2.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83" name="Shape 83"/>
        <p:cNvGrpSpPr/>
        <p:nvPr/>
      </p:nvGrpSpPr>
      <p:grpSpPr>
        <a:xfrm>
          <a:off x="0" y="0"/>
          <a:ext cx="0" cy="0"/>
          <a:chOff x="0" y="0"/>
          <a:chExt cx="0" cy="0"/>
        </a:xfrm>
      </p:grpSpPr>
      <p:sp>
        <p:nvSpPr>
          <p:cNvPr id="84" name="Google Shape;84;p1"/>
          <p:cNvSpPr/>
          <p:nvPr/>
        </p:nvSpPr>
        <p:spPr>
          <a:xfrm rot="1131435">
            <a:off x="9441813" y="-2628256"/>
            <a:ext cx="10526980" cy="7776807"/>
          </a:xfrm>
          <a:custGeom>
            <a:rect b="b" l="l" r="r" t="t"/>
            <a:pathLst>
              <a:path extrusionOk="0" h="7776807" w="10526980">
                <a:moveTo>
                  <a:pt x="0" y="0"/>
                </a:moveTo>
                <a:lnTo>
                  <a:pt x="10526980" y="0"/>
                </a:lnTo>
                <a:lnTo>
                  <a:pt x="10526980" y="7776807"/>
                </a:lnTo>
                <a:lnTo>
                  <a:pt x="0" y="7776807"/>
                </a:lnTo>
                <a:lnTo>
                  <a:pt x="0" y="0"/>
                </a:lnTo>
                <a:close/>
              </a:path>
            </a:pathLst>
          </a:custGeom>
          <a:blipFill rotWithShape="1">
            <a:blip r:embed="rId3">
              <a:alphaModFix/>
            </a:blip>
            <a:stretch>
              <a:fillRect b="0" l="0" r="0" t="0"/>
            </a:stretch>
          </a:blipFill>
          <a:ln>
            <a:noFill/>
          </a:ln>
        </p:spPr>
      </p:sp>
      <p:sp>
        <p:nvSpPr>
          <p:cNvPr id="85" name="Google Shape;85;p1"/>
          <p:cNvSpPr txBox="1"/>
          <p:nvPr/>
        </p:nvSpPr>
        <p:spPr>
          <a:xfrm>
            <a:off x="772950" y="1286134"/>
            <a:ext cx="16230600" cy="246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8000"/>
              <a:buFont typeface="Arial"/>
              <a:buNone/>
            </a:pPr>
            <a:r>
              <a:rPr lang="en-US" sz="8000">
                <a:latin typeface="Comfortaa"/>
                <a:ea typeface="Comfortaa"/>
                <a:cs typeface="Comfortaa"/>
                <a:sym typeface="Comfortaa"/>
              </a:rPr>
              <a:t>Power 5 vs. Non-Power 5 (Kicking Edition)</a:t>
            </a:r>
            <a:endParaRPr b="0" i="0" sz="15991" u="none" cap="none" strike="noStrike">
              <a:solidFill>
                <a:srgbClr val="000000"/>
              </a:solidFill>
              <a:latin typeface="Arial"/>
              <a:ea typeface="Arial"/>
              <a:cs typeface="Arial"/>
              <a:sym typeface="Arial"/>
            </a:endParaRPr>
          </a:p>
        </p:txBody>
      </p:sp>
      <p:cxnSp>
        <p:nvCxnSpPr>
          <p:cNvPr id="86" name="Google Shape;86;p1"/>
          <p:cNvCxnSpPr/>
          <p:nvPr/>
        </p:nvCxnSpPr>
        <p:spPr>
          <a:xfrm>
            <a:off x="0" y="7946046"/>
            <a:ext cx="18288000" cy="0"/>
          </a:xfrm>
          <a:prstGeom prst="straightConnector1">
            <a:avLst/>
          </a:prstGeom>
          <a:noFill/>
          <a:ln cap="flat" cmpd="sng" w="9525">
            <a:solidFill>
              <a:srgbClr val="000000"/>
            </a:solidFill>
            <a:prstDash val="solid"/>
            <a:round/>
            <a:headEnd len="sm" w="sm" type="none"/>
            <a:tailEnd len="sm" w="sm" type="none"/>
          </a:ln>
        </p:spPr>
      </p:cxnSp>
      <p:sp>
        <p:nvSpPr>
          <p:cNvPr id="87" name="Google Shape;87;p1"/>
          <p:cNvSpPr txBox="1"/>
          <p:nvPr/>
        </p:nvSpPr>
        <p:spPr>
          <a:xfrm>
            <a:off x="1028700" y="8547376"/>
            <a:ext cx="161538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000"/>
              <a:buFont typeface="Arial"/>
              <a:buNone/>
            </a:pPr>
            <a:r>
              <a:rPr b="0" i="0" lang="en-US" sz="3000" u="none" cap="none" strike="noStrike">
                <a:solidFill>
                  <a:srgbClr val="000000"/>
                </a:solidFill>
                <a:latin typeface="Lato"/>
                <a:ea typeface="Lato"/>
                <a:cs typeface="Lato"/>
                <a:sym typeface="Lato"/>
              </a:rPr>
              <a:t>Jeremy Song, Alec Zhang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56" name="Shape 156"/>
        <p:cNvGrpSpPr/>
        <p:nvPr/>
      </p:nvGrpSpPr>
      <p:grpSpPr>
        <a:xfrm>
          <a:off x="0" y="0"/>
          <a:ext cx="0" cy="0"/>
          <a:chOff x="0" y="0"/>
          <a:chExt cx="0" cy="0"/>
        </a:xfrm>
      </p:grpSpPr>
      <p:sp>
        <p:nvSpPr>
          <p:cNvPr id="157" name="Google Shape;157;g35a79b311cb_0_75"/>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58" name="Google Shape;158;g35a79b311cb_0_75"/>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Methodology Cont.</a:t>
            </a:r>
            <a:endParaRPr b="1" i="0" sz="5100" u="none" cap="none" strike="noStrike">
              <a:solidFill>
                <a:schemeClr val="dk1"/>
              </a:solidFill>
              <a:latin typeface="Calibri"/>
              <a:ea typeface="Calibri"/>
              <a:cs typeface="Calibri"/>
              <a:sym typeface="Calibri"/>
            </a:endParaRPr>
          </a:p>
        </p:txBody>
      </p:sp>
      <p:sp>
        <p:nvSpPr>
          <p:cNvPr id="159" name="Google Shape;159;g35a79b311cb_0_75"/>
          <p:cNvSpPr txBox="1"/>
          <p:nvPr/>
        </p:nvSpPr>
        <p:spPr>
          <a:xfrm>
            <a:off x="1065650" y="1903950"/>
            <a:ext cx="16581300" cy="77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latin typeface="Calibri"/>
                <a:ea typeface="Calibri"/>
                <a:cs typeface="Calibri"/>
                <a:sym typeface="Calibri"/>
              </a:rPr>
              <a:t>3. Model Building</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Used multiple linear models to assess whether college stats and Power 5 affiliation could explain various measures of NFL performance.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b="1" lang="en-US" sz="2800">
                <a:solidFill>
                  <a:schemeClr val="dk1"/>
                </a:solidFill>
                <a:latin typeface="Calibri"/>
                <a:ea typeface="Calibri"/>
                <a:cs typeface="Calibri"/>
                <a:sym typeface="Calibri"/>
              </a:rPr>
              <a:t>4. Model Evaluation</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Examined p-values, coefficients, and R² to assess which predictors (if any) had a statistically significant relationship with NFL performance.</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Visualized KNN decision boundaries to explore potential separability between Power 5 and non–Power 5 players based on performance metrics.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rPr b="1" lang="en-US" sz="2800">
                <a:solidFill>
                  <a:schemeClr val="dk1"/>
                </a:solidFill>
                <a:latin typeface="Calibri"/>
                <a:ea typeface="Calibri"/>
                <a:cs typeface="Calibri"/>
                <a:sym typeface="Calibri"/>
              </a:rPr>
              <a:t>5. Comparison</a:t>
            </a:r>
            <a:endParaRPr b="1"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After our results, we expanded the project to include wide receivers. </a:t>
            </a:r>
            <a:endParaRPr sz="2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63" name="Shape 163"/>
        <p:cNvGrpSpPr/>
        <p:nvPr/>
      </p:nvGrpSpPr>
      <p:grpSpPr>
        <a:xfrm>
          <a:off x="0" y="0"/>
          <a:ext cx="0" cy="0"/>
          <a:chOff x="0" y="0"/>
          <a:chExt cx="0" cy="0"/>
        </a:xfrm>
      </p:grpSpPr>
      <p:sp>
        <p:nvSpPr>
          <p:cNvPr id="164" name="Google Shape;164;g35a31ac9a59_0_33"/>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65" name="Google Shape;165;g35a31ac9a59_0_33"/>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 Functions Used</a:t>
            </a:r>
            <a:endParaRPr b="1" i="0" sz="5100" u="none" cap="none" strike="noStrike">
              <a:solidFill>
                <a:schemeClr val="dk1"/>
              </a:solidFill>
              <a:latin typeface="Calibri"/>
              <a:ea typeface="Calibri"/>
              <a:cs typeface="Calibri"/>
              <a:sym typeface="Calibri"/>
            </a:endParaRPr>
          </a:p>
        </p:txBody>
      </p:sp>
      <p:sp>
        <p:nvSpPr>
          <p:cNvPr id="166" name="Google Shape;166;g35a31ac9a59_0_33"/>
          <p:cNvSpPr txBox="1"/>
          <p:nvPr/>
        </p:nvSpPr>
        <p:spPr>
          <a:xfrm>
            <a:off x="1534525" y="2756450"/>
            <a:ext cx="14734200" cy="61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100">
                <a:solidFill>
                  <a:schemeClr val="dk1"/>
                </a:solidFill>
                <a:latin typeface="Roboto Mono"/>
                <a:ea typeface="Roboto Mono"/>
                <a:cs typeface="Roboto Mono"/>
                <a:sym typeface="Roboto Mono"/>
              </a:rPr>
              <a:t>lm()</a:t>
            </a:r>
            <a:r>
              <a:rPr lang="en-US" sz="3100">
                <a:solidFill>
                  <a:schemeClr val="dk1"/>
                </a:solidFill>
              </a:rPr>
              <a:t> – for fitting linear regression models</a:t>
            </a:r>
            <a:endParaRPr sz="3100">
              <a:solidFill>
                <a:schemeClr val="dk1"/>
              </a:solidFill>
            </a:endParaRPr>
          </a:p>
          <a:p>
            <a:pPr indent="0" lvl="0" marL="0" rtl="0" algn="l">
              <a:spcBef>
                <a:spcPts val="0"/>
              </a:spcBef>
              <a:spcAft>
                <a:spcPts val="0"/>
              </a:spcAft>
              <a:buClr>
                <a:schemeClr val="dk1"/>
              </a:buClr>
              <a:buSzPts val="1100"/>
              <a:buFont typeface="Arial"/>
              <a:buNone/>
            </a:pPr>
            <a:r>
              <a:t/>
            </a:r>
            <a:endParaRPr sz="3100">
              <a:solidFill>
                <a:schemeClr val="dk1"/>
              </a:solidFill>
            </a:endParaRPr>
          </a:p>
          <a:p>
            <a:pPr indent="0" lvl="0" marL="0" rtl="0" algn="l">
              <a:spcBef>
                <a:spcPts val="0"/>
              </a:spcBef>
              <a:spcAft>
                <a:spcPts val="0"/>
              </a:spcAft>
              <a:buClr>
                <a:schemeClr val="dk1"/>
              </a:buClr>
              <a:buSzPts val="1100"/>
              <a:buFont typeface="Arial"/>
              <a:buNone/>
            </a:pPr>
            <a:r>
              <a:rPr lang="en-US" sz="3100">
                <a:solidFill>
                  <a:schemeClr val="dk1"/>
                </a:solidFill>
                <a:latin typeface="Roboto Mono"/>
                <a:ea typeface="Roboto Mono"/>
                <a:cs typeface="Roboto Mono"/>
                <a:sym typeface="Roboto Mono"/>
              </a:rPr>
              <a:t>ggplot()</a:t>
            </a:r>
            <a:r>
              <a:rPr lang="en-US" sz="3100">
                <a:solidFill>
                  <a:schemeClr val="dk1"/>
                </a:solidFill>
              </a:rPr>
              <a:t> – for data visualization (e.g., scatterplots, boxplots, KNN boundaries)</a:t>
            </a:r>
            <a:br>
              <a:rPr lang="en-US" sz="3100">
                <a:solidFill>
                  <a:schemeClr val="dk1"/>
                </a:solidFill>
              </a:rPr>
            </a:br>
            <a:endParaRPr sz="3100">
              <a:solidFill>
                <a:schemeClr val="dk1"/>
              </a:solidFill>
            </a:endParaRPr>
          </a:p>
          <a:p>
            <a:pPr indent="0" lvl="0" marL="0" rtl="0" algn="l">
              <a:spcBef>
                <a:spcPts val="0"/>
              </a:spcBef>
              <a:spcAft>
                <a:spcPts val="0"/>
              </a:spcAft>
              <a:buClr>
                <a:schemeClr val="dk1"/>
              </a:buClr>
              <a:buSzPts val="1100"/>
              <a:buFont typeface="Arial"/>
              <a:buNone/>
            </a:pPr>
            <a:r>
              <a:rPr lang="en-US" sz="3100">
                <a:solidFill>
                  <a:schemeClr val="dk1"/>
                </a:solidFill>
                <a:latin typeface="Roboto Mono"/>
                <a:ea typeface="Roboto Mono"/>
                <a:cs typeface="Roboto Mono"/>
                <a:sym typeface="Roboto Mono"/>
              </a:rPr>
              <a:t>knn()</a:t>
            </a:r>
            <a:r>
              <a:rPr lang="en-US" sz="3100">
                <a:solidFill>
                  <a:schemeClr val="dk1"/>
                </a:solidFill>
              </a:rPr>
              <a:t> – To visualize decision boundaries</a:t>
            </a:r>
            <a:br>
              <a:rPr lang="en-US" sz="3100">
                <a:solidFill>
                  <a:schemeClr val="dk1"/>
                </a:solidFill>
              </a:rPr>
            </a:br>
            <a:endParaRPr sz="3100">
              <a:solidFill>
                <a:schemeClr val="dk1"/>
              </a:solidFill>
            </a:endParaRPr>
          </a:p>
          <a:p>
            <a:pPr indent="0" lvl="0" marL="0" rtl="0" algn="l">
              <a:spcBef>
                <a:spcPts val="0"/>
              </a:spcBef>
              <a:spcAft>
                <a:spcPts val="0"/>
              </a:spcAft>
              <a:buClr>
                <a:schemeClr val="dk1"/>
              </a:buClr>
              <a:buSzPts val="1100"/>
              <a:buFont typeface="Arial"/>
              <a:buNone/>
            </a:pPr>
            <a:r>
              <a:rPr lang="en-US" sz="3100">
                <a:solidFill>
                  <a:schemeClr val="dk1"/>
                </a:solidFill>
                <a:latin typeface="Roboto Mono"/>
                <a:ea typeface="Roboto Mono"/>
                <a:cs typeface="Roboto Mono"/>
                <a:sym typeface="Roboto Mono"/>
              </a:rPr>
              <a:t>pivot_longer()</a:t>
            </a:r>
            <a:r>
              <a:rPr lang="en-US" sz="3100">
                <a:solidFill>
                  <a:schemeClr val="dk1"/>
                </a:solidFill>
              </a:rPr>
              <a:t> – to reshape data when analyzing field goals by distance</a:t>
            </a:r>
            <a:br>
              <a:rPr lang="en-US" sz="3100">
                <a:solidFill>
                  <a:schemeClr val="dk1"/>
                </a:solidFill>
              </a:rPr>
            </a:br>
            <a:endParaRPr sz="3100">
              <a:solidFill>
                <a:schemeClr val="dk1"/>
              </a:solidFill>
            </a:endParaRPr>
          </a:p>
          <a:p>
            <a:pPr indent="0" lvl="0" marL="0" rtl="0" algn="l">
              <a:spcBef>
                <a:spcPts val="0"/>
              </a:spcBef>
              <a:spcAft>
                <a:spcPts val="0"/>
              </a:spcAft>
              <a:buClr>
                <a:schemeClr val="dk1"/>
              </a:buClr>
              <a:buSzPts val="1100"/>
              <a:buFont typeface="Arial"/>
              <a:buNone/>
            </a:pPr>
            <a:r>
              <a:rPr lang="en-US" sz="3100">
                <a:solidFill>
                  <a:schemeClr val="dk1"/>
                </a:solidFill>
                <a:latin typeface="Roboto Mono"/>
                <a:ea typeface="Roboto Mono"/>
                <a:cs typeface="Roboto Mono"/>
                <a:sym typeface="Roboto Mono"/>
              </a:rPr>
              <a:t>read_excel()</a:t>
            </a:r>
            <a:r>
              <a:rPr lang="en-US" sz="3100">
                <a:solidFill>
                  <a:schemeClr val="dk1"/>
                </a:solidFill>
              </a:rPr>
              <a:t> – to import structured college and NFL data from Excel</a:t>
            </a:r>
            <a:endParaRPr sz="3100">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70" name="Shape 170"/>
        <p:cNvGrpSpPr/>
        <p:nvPr/>
      </p:nvGrpSpPr>
      <p:grpSpPr>
        <a:xfrm>
          <a:off x="0" y="0"/>
          <a:ext cx="0" cy="0"/>
          <a:chOff x="0" y="0"/>
          <a:chExt cx="0" cy="0"/>
        </a:xfrm>
      </p:grpSpPr>
      <p:sp>
        <p:nvSpPr>
          <p:cNvPr id="171" name="Google Shape;171;g35a79b311cb_0_83"/>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72" name="Google Shape;172;g35a79b311cb_0_83"/>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Assumptions of our methods</a:t>
            </a:r>
            <a:endParaRPr b="1" i="0" sz="5100" u="none" cap="none" strike="noStrike">
              <a:solidFill>
                <a:schemeClr val="dk1"/>
              </a:solidFill>
              <a:latin typeface="Calibri"/>
              <a:ea typeface="Calibri"/>
              <a:cs typeface="Calibri"/>
              <a:sym typeface="Calibri"/>
            </a:endParaRPr>
          </a:p>
        </p:txBody>
      </p:sp>
      <p:sp>
        <p:nvSpPr>
          <p:cNvPr id="173" name="Google Shape;173;g35a79b311cb_0_83"/>
          <p:cNvSpPr txBox="1"/>
          <p:nvPr/>
        </p:nvSpPr>
        <p:spPr>
          <a:xfrm>
            <a:off x="1534525" y="1875525"/>
            <a:ext cx="14734200" cy="61665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We focused on kickers active in the 2023–2024 NFL season and gathered stats from their first 3 NFL seasons (averages).</a:t>
            </a:r>
            <a:endParaRPr sz="3100">
              <a:solidFill>
                <a:schemeClr val="dk1"/>
              </a:solidFill>
              <a:latin typeface="Calibri"/>
              <a:ea typeface="Calibri"/>
              <a:cs typeface="Calibri"/>
              <a:sym typeface="Calibri"/>
            </a:endParaRPr>
          </a:p>
          <a:p>
            <a:pPr indent="-425450" lvl="1" marL="914400" rtl="0" algn="l">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We only included current kickers in our dataset.</a:t>
            </a:r>
            <a:endParaRPr sz="3100">
              <a:solidFill>
                <a:schemeClr val="dk1"/>
              </a:solidFill>
              <a:latin typeface="Calibri"/>
              <a:ea typeface="Calibri"/>
              <a:cs typeface="Calibri"/>
              <a:sym typeface="Calibri"/>
            </a:endParaRPr>
          </a:p>
          <a:p>
            <a:pPr indent="-425450" lvl="1" marL="914400" rtl="0" algn="l">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Why? To compare all players at a similar stage of development.</a:t>
            </a:r>
            <a:endParaRPr sz="31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No interaction terms or higher-order polynomials were used</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Keep things more interpretable</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We assumed linearity between predictors and the response variable for continuous outcomes, and independence between observations.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Assume each predictor has a straight-line relationship with outcome</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Assume each kickers data is independent of others</a:t>
            </a: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77" name="Shape 177"/>
        <p:cNvGrpSpPr/>
        <p:nvPr/>
      </p:nvGrpSpPr>
      <p:grpSpPr>
        <a:xfrm>
          <a:off x="0" y="0"/>
          <a:ext cx="0" cy="0"/>
          <a:chOff x="0" y="0"/>
          <a:chExt cx="0" cy="0"/>
        </a:xfrm>
      </p:grpSpPr>
      <p:sp>
        <p:nvSpPr>
          <p:cNvPr id="178" name="Google Shape;178;g35a31ac9a59_0_46"/>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79" name="Google Shape;179;g35a31ac9a59_0_46"/>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FG/G </a:t>
            </a:r>
            <a:endParaRPr b="1" i="0" sz="5100" u="none" cap="none" strike="noStrike">
              <a:solidFill>
                <a:schemeClr val="dk1"/>
              </a:solidFill>
              <a:latin typeface="Calibri"/>
              <a:ea typeface="Calibri"/>
              <a:cs typeface="Calibri"/>
              <a:sym typeface="Calibri"/>
            </a:endParaRPr>
          </a:p>
        </p:txBody>
      </p:sp>
      <p:pic>
        <p:nvPicPr>
          <p:cNvPr id="180" name="Google Shape;180;g35a31ac9a59_0_46"/>
          <p:cNvPicPr preferRelativeResize="0"/>
          <p:nvPr/>
        </p:nvPicPr>
        <p:blipFill rotWithShape="1">
          <a:blip r:embed="rId4">
            <a:alphaModFix/>
          </a:blip>
          <a:srcRect b="0" l="-2066" r="-2285" t="0"/>
          <a:stretch/>
        </p:blipFill>
        <p:spPr>
          <a:xfrm>
            <a:off x="8831496" y="2194625"/>
            <a:ext cx="9048881" cy="6650301"/>
          </a:xfrm>
          <a:prstGeom prst="rect">
            <a:avLst/>
          </a:prstGeom>
          <a:noFill/>
          <a:ln>
            <a:noFill/>
          </a:ln>
        </p:spPr>
      </p:pic>
      <p:pic>
        <p:nvPicPr>
          <p:cNvPr id="181" name="Google Shape;181;g35a31ac9a59_0_46"/>
          <p:cNvPicPr preferRelativeResize="0"/>
          <p:nvPr/>
        </p:nvPicPr>
        <p:blipFill>
          <a:blip r:embed="rId5">
            <a:alphaModFix/>
          </a:blip>
          <a:stretch>
            <a:fillRect/>
          </a:stretch>
        </p:blipFill>
        <p:spPr>
          <a:xfrm>
            <a:off x="994600" y="2194625"/>
            <a:ext cx="6506376" cy="6650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85" name="Shape 185"/>
        <p:cNvGrpSpPr/>
        <p:nvPr/>
      </p:nvGrpSpPr>
      <p:grpSpPr>
        <a:xfrm>
          <a:off x="0" y="0"/>
          <a:ext cx="0" cy="0"/>
          <a:chOff x="0" y="0"/>
          <a:chExt cx="0" cy="0"/>
        </a:xfrm>
      </p:grpSpPr>
      <p:sp>
        <p:nvSpPr>
          <p:cNvPr id="186" name="Google Shape;186;g35a79b311cb_0_3"/>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87" name="Google Shape;187;g35a79b311cb_0_3"/>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FG%</a:t>
            </a:r>
            <a:endParaRPr b="1" i="0" sz="5100" u="none" cap="none" strike="noStrike">
              <a:solidFill>
                <a:schemeClr val="dk1"/>
              </a:solidFill>
              <a:latin typeface="Calibri"/>
              <a:ea typeface="Calibri"/>
              <a:cs typeface="Calibri"/>
              <a:sym typeface="Calibri"/>
            </a:endParaRPr>
          </a:p>
        </p:txBody>
      </p:sp>
      <p:pic>
        <p:nvPicPr>
          <p:cNvPr id="188" name="Google Shape;188;g35a79b311cb_0_3"/>
          <p:cNvPicPr preferRelativeResize="0"/>
          <p:nvPr/>
        </p:nvPicPr>
        <p:blipFill>
          <a:blip r:embed="rId4">
            <a:alphaModFix/>
          </a:blip>
          <a:stretch>
            <a:fillRect/>
          </a:stretch>
        </p:blipFill>
        <p:spPr>
          <a:xfrm>
            <a:off x="8155100" y="1981600"/>
            <a:ext cx="10022950" cy="8113801"/>
          </a:xfrm>
          <a:prstGeom prst="rect">
            <a:avLst/>
          </a:prstGeom>
          <a:noFill/>
          <a:ln>
            <a:noFill/>
          </a:ln>
        </p:spPr>
      </p:pic>
      <p:pic>
        <p:nvPicPr>
          <p:cNvPr id="189" name="Google Shape;189;g35a79b311cb_0_3"/>
          <p:cNvPicPr preferRelativeResize="0"/>
          <p:nvPr/>
        </p:nvPicPr>
        <p:blipFill>
          <a:blip r:embed="rId5">
            <a:alphaModFix/>
          </a:blip>
          <a:stretch>
            <a:fillRect/>
          </a:stretch>
        </p:blipFill>
        <p:spPr>
          <a:xfrm>
            <a:off x="468925" y="2173325"/>
            <a:ext cx="7371101" cy="7534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93" name="Shape 193"/>
        <p:cNvGrpSpPr/>
        <p:nvPr/>
      </p:nvGrpSpPr>
      <p:grpSpPr>
        <a:xfrm>
          <a:off x="0" y="0"/>
          <a:ext cx="0" cy="0"/>
          <a:chOff x="0" y="0"/>
          <a:chExt cx="0" cy="0"/>
        </a:xfrm>
      </p:grpSpPr>
      <p:sp>
        <p:nvSpPr>
          <p:cNvPr id="194" name="Google Shape;194;g35a79b311cb_0_9"/>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95" name="Google Shape;195;g35a79b311cb_0_9"/>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XP%</a:t>
            </a:r>
            <a:endParaRPr b="1" i="0" sz="5100" u="none" cap="none" strike="noStrike">
              <a:solidFill>
                <a:schemeClr val="dk1"/>
              </a:solidFill>
              <a:latin typeface="Calibri"/>
              <a:ea typeface="Calibri"/>
              <a:cs typeface="Calibri"/>
              <a:sym typeface="Calibri"/>
            </a:endParaRPr>
          </a:p>
        </p:txBody>
      </p:sp>
      <p:pic>
        <p:nvPicPr>
          <p:cNvPr id="196" name="Google Shape;196;g35a79b311cb_0_9"/>
          <p:cNvPicPr preferRelativeResize="0"/>
          <p:nvPr/>
        </p:nvPicPr>
        <p:blipFill>
          <a:blip r:embed="rId4">
            <a:alphaModFix/>
          </a:blip>
          <a:stretch>
            <a:fillRect/>
          </a:stretch>
        </p:blipFill>
        <p:spPr>
          <a:xfrm>
            <a:off x="7972351" y="2628675"/>
            <a:ext cx="10075648" cy="7406675"/>
          </a:xfrm>
          <a:prstGeom prst="rect">
            <a:avLst/>
          </a:prstGeom>
          <a:noFill/>
          <a:ln>
            <a:noFill/>
          </a:ln>
        </p:spPr>
      </p:pic>
      <p:pic>
        <p:nvPicPr>
          <p:cNvPr id="197" name="Google Shape;197;g35a79b311cb_0_9"/>
          <p:cNvPicPr preferRelativeResize="0"/>
          <p:nvPr/>
        </p:nvPicPr>
        <p:blipFill>
          <a:blip r:embed="rId5">
            <a:alphaModFix/>
          </a:blip>
          <a:stretch>
            <a:fillRect/>
          </a:stretch>
        </p:blipFill>
        <p:spPr>
          <a:xfrm>
            <a:off x="531000" y="2704875"/>
            <a:ext cx="7246404" cy="740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01" name="Shape 201"/>
        <p:cNvGrpSpPr/>
        <p:nvPr/>
      </p:nvGrpSpPr>
      <p:grpSpPr>
        <a:xfrm>
          <a:off x="0" y="0"/>
          <a:ext cx="0" cy="0"/>
          <a:chOff x="0" y="0"/>
          <a:chExt cx="0" cy="0"/>
        </a:xfrm>
      </p:grpSpPr>
      <p:sp>
        <p:nvSpPr>
          <p:cNvPr id="202" name="Google Shape;202;g35a79b311cb_0_15"/>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03" name="Google Shape;203;g35a79b311cb_0_15"/>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Fantasy Points</a:t>
            </a:r>
            <a:endParaRPr b="1" i="0" sz="5100" u="none" cap="none" strike="noStrike">
              <a:solidFill>
                <a:schemeClr val="dk1"/>
              </a:solidFill>
              <a:latin typeface="Calibri"/>
              <a:ea typeface="Calibri"/>
              <a:cs typeface="Calibri"/>
              <a:sym typeface="Calibri"/>
            </a:endParaRPr>
          </a:p>
        </p:txBody>
      </p:sp>
      <p:pic>
        <p:nvPicPr>
          <p:cNvPr id="204" name="Google Shape;204;g35a79b311cb_0_15"/>
          <p:cNvPicPr preferRelativeResize="0"/>
          <p:nvPr/>
        </p:nvPicPr>
        <p:blipFill>
          <a:blip r:embed="rId4">
            <a:alphaModFix/>
          </a:blip>
          <a:stretch>
            <a:fillRect/>
          </a:stretch>
        </p:blipFill>
        <p:spPr>
          <a:xfrm>
            <a:off x="864810" y="2115975"/>
            <a:ext cx="6669351" cy="7670299"/>
          </a:xfrm>
          <a:prstGeom prst="rect">
            <a:avLst/>
          </a:prstGeom>
          <a:noFill/>
          <a:ln>
            <a:noFill/>
          </a:ln>
        </p:spPr>
      </p:pic>
      <p:pic>
        <p:nvPicPr>
          <p:cNvPr id="205" name="Google Shape;205;g35a79b311cb_0_15" title="Screenshot 2025-05-19 at 11.11.34 PM.png"/>
          <p:cNvPicPr preferRelativeResize="0"/>
          <p:nvPr/>
        </p:nvPicPr>
        <p:blipFill>
          <a:blip r:embed="rId5">
            <a:alphaModFix/>
          </a:blip>
          <a:stretch>
            <a:fillRect/>
          </a:stretch>
        </p:blipFill>
        <p:spPr>
          <a:xfrm>
            <a:off x="8281043" y="2770800"/>
            <a:ext cx="9779302" cy="60895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09" name="Shape 209"/>
        <p:cNvGrpSpPr/>
        <p:nvPr/>
      </p:nvGrpSpPr>
      <p:grpSpPr>
        <a:xfrm>
          <a:off x="0" y="0"/>
          <a:ext cx="0" cy="0"/>
          <a:chOff x="0" y="0"/>
          <a:chExt cx="0" cy="0"/>
        </a:xfrm>
      </p:grpSpPr>
      <p:sp>
        <p:nvSpPr>
          <p:cNvPr id="210" name="Google Shape;210;g35a79b311cb_1_11"/>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11" name="Google Shape;211;g35a79b311cb_1_11"/>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WR Yards</a:t>
            </a:r>
            <a:endParaRPr b="1" i="0" sz="5100" u="none" cap="none" strike="noStrike">
              <a:solidFill>
                <a:schemeClr val="dk1"/>
              </a:solidFill>
              <a:latin typeface="Calibri"/>
              <a:ea typeface="Calibri"/>
              <a:cs typeface="Calibri"/>
              <a:sym typeface="Calibri"/>
            </a:endParaRPr>
          </a:p>
        </p:txBody>
      </p:sp>
      <p:pic>
        <p:nvPicPr>
          <p:cNvPr id="212" name="Google Shape;212;g35a79b311cb_1_11" title="Screenshot 2025-05-19 at 11.35.35 PM.png"/>
          <p:cNvPicPr preferRelativeResize="0"/>
          <p:nvPr/>
        </p:nvPicPr>
        <p:blipFill>
          <a:blip r:embed="rId4">
            <a:alphaModFix/>
          </a:blip>
          <a:stretch>
            <a:fillRect/>
          </a:stretch>
        </p:blipFill>
        <p:spPr>
          <a:xfrm>
            <a:off x="374349" y="2770800"/>
            <a:ext cx="8115163" cy="5548249"/>
          </a:xfrm>
          <a:prstGeom prst="rect">
            <a:avLst/>
          </a:prstGeom>
          <a:noFill/>
          <a:ln>
            <a:noFill/>
          </a:ln>
        </p:spPr>
      </p:pic>
      <p:pic>
        <p:nvPicPr>
          <p:cNvPr id="213" name="Google Shape;213;g35a79b311cb_1_11" title="Screenshot 2025-05-19 at 11.36.30 PM.png"/>
          <p:cNvPicPr preferRelativeResize="0"/>
          <p:nvPr/>
        </p:nvPicPr>
        <p:blipFill>
          <a:blip r:embed="rId5">
            <a:alphaModFix/>
          </a:blip>
          <a:stretch>
            <a:fillRect/>
          </a:stretch>
        </p:blipFill>
        <p:spPr>
          <a:xfrm>
            <a:off x="9417850" y="3109375"/>
            <a:ext cx="8356724" cy="487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17" name="Shape 217"/>
        <p:cNvGrpSpPr/>
        <p:nvPr/>
      </p:nvGrpSpPr>
      <p:grpSpPr>
        <a:xfrm>
          <a:off x="0" y="0"/>
          <a:ext cx="0" cy="0"/>
          <a:chOff x="0" y="0"/>
          <a:chExt cx="0" cy="0"/>
        </a:xfrm>
      </p:grpSpPr>
      <p:sp>
        <p:nvSpPr>
          <p:cNvPr id="218" name="Google Shape;218;g35a79b311cb_1_21"/>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19" name="Google Shape;219;g35a79b311cb_1_21"/>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WR TDs</a:t>
            </a:r>
            <a:endParaRPr b="1" i="0" sz="5100" u="none" cap="none" strike="noStrike">
              <a:solidFill>
                <a:schemeClr val="dk1"/>
              </a:solidFill>
              <a:latin typeface="Calibri"/>
              <a:ea typeface="Calibri"/>
              <a:cs typeface="Calibri"/>
              <a:sym typeface="Calibri"/>
            </a:endParaRPr>
          </a:p>
        </p:txBody>
      </p:sp>
      <p:pic>
        <p:nvPicPr>
          <p:cNvPr id="220" name="Google Shape;220;g35a79b311cb_1_21" title="Screenshot 2025-05-19 at 11.37.25 PM.png"/>
          <p:cNvPicPr preferRelativeResize="0"/>
          <p:nvPr/>
        </p:nvPicPr>
        <p:blipFill>
          <a:blip r:embed="rId4">
            <a:alphaModFix/>
          </a:blip>
          <a:stretch>
            <a:fillRect/>
          </a:stretch>
        </p:blipFill>
        <p:spPr>
          <a:xfrm>
            <a:off x="84524" y="2770801"/>
            <a:ext cx="8760849" cy="5532553"/>
          </a:xfrm>
          <a:prstGeom prst="rect">
            <a:avLst/>
          </a:prstGeom>
          <a:noFill/>
          <a:ln>
            <a:noFill/>
          </a:ln>
        </p:spPr>
      </p:pic>
      <p:pic>
        <p:nvPicPr>
          <p:cNvPr id="221" name="Google Shape;221;g35a79b311cb_1_21" title="Screenshot 2025-05-19 at 11.37.45 PM.png"/>
          <p:cNvPicPr preferRelativeResize="0"/>
          <p:nvPr/>
        </p:nvPicPr>
        <p:blipFill>
          <a:blip r:embed="rId5">
            <a:alphaModFix/>
          </a:blip>
          <a:stretch>
            <a:fillRect/>
          </a:stretch>
        </p:blipFill>
        <p:spPr>
          <a:xfrm>
            <a:off x="8845376" y="3429000"/>
            <a:ext cx="9300498" cy="454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25" name="Shape 225"/>
        <p:cNvGrpSpPr/>
        <p:nvPr/>
      </p:nvGrpSpPr>
      <p:grpSpPr>
        <a:xfrm>
          <a:off x="0" y="0"/>
          <a:ext cx="0" cy="0"/>
          <a:chOff x="0" y="0"/>
          <a:chExt cx="0" cy="0"/>
        </a:xfrm>
      </p:grpSpPr>
      <p:sp>
        <p:nvSpPr>
          <p:cNvPr id="226" name="Google Shape;226;g35a79b311cb_1_30"/>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27" name="Google Shape;227;g35a79b311cb_1_30"/>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WR Recs</a:t>
            </a:r>
            <a:endParaRPr b="1" i="0" sz="5100" u="none" cap="none" strike="noStrike">
              <a:solidFill>
                <a:schemeClr val="dk1"/>
              </a:solidFill>
              <a:latin typeface="Calibri"/>
              <a:ea typeface="Calibri"/>
              <a:cs typeface="Calibri"/>
              <a:sym typeface="Calibri"/>
            </a:endParaRPr>
          </a:p>
        </p:txBody>
      </p:sp>
      <p:pic>
        <p:nvPicPr>
          <p:cNvPr id="228" name="Google Shape;228;g35a79b311cb_1_30" title="Screenshot 2025-05-19 at 11.38.44 PM.png"/>
          <p:cNvPicPr preferRelativeResize="0"/>
          <p:nvPr/>
        </p:nvPicPr>
        <p:blipFill>
          <a:blip r:embed="rId4">
            <a:alphaModFix/>
          </a:blip>
          <a:stretch>
            <a:fillRect/>
          </a:stretch>
        </p:blipFill>
        <p:spPr>
          <a:xfrm>
            <a:off x="229450" y="2770798"/>
            <a:ext cx="9664273" cy="5991376"/>
          </a:xfrm>
          <a:prstGeom prst="rect">
            <a:avLst/>
          </a:prstGeom>
          <a:noFill/>
          <a:ln>
            <a:noFill/>
          </a:ln>
        </p:spPr>
      </p:pic>
      <p:pic>
        <p:nvPicPr>
          <p:cNvPr id="229" name="Google Shape;229;g35a79b311cb_1_30" title="Screenshot 2025-05-19 at 11.39.57 PM.png"/>
          <p:cNvPicPr preferRelativeResize="0"/>
          <p:nvPr/>
        </p:nvPicPr>
        <p:blipFill>
          <a:blip r:embed="rId5">
            <a:alphaModFix/>
          </a:blip>
          <a:stretch>
            <a:fillRect/>
          </a:stretch>
        </p:blipFill>
        <p:spPr>
          <a:xfrm>
            <a:off x="10060725" y="3870575"/>
            <a:ext cx="8227274" cy="4045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91" name="Shape 91"/>
        <p:cNvGrpSpPr/>
        <p:nvPr/>
      </p:nvGrpSpPr>
      <p:grpSpPr>
        <a:xfrm>
          <a:off x="0" y="0"/>
          <a:ext cx="0" cy="0"/>
          <a:chOff x="0" y="0"/>
          <a:chExt cx="0" cy="0"/>
        </a:xfrm>
      </p:grpSpPr>
      <p:sp>
        <p:nvSpPr>
          <p:cNvPr id="92" name="Google Shape;92;g340509017ee_0_33"/>
          <p:cNvSpPr/>
          <p:nvPr/>
        </p:nvSpPr>
        <p:spPr>
          <a:xfrm rot="-9498293">
            <a:off x="-1398407"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93" name="Google Shape;93;g340509017ee_0_33"/>
          <p:cNvSpPr txBox="1"/>
          <p:nvPr/>
        </p:nvSpPr>
        <p:spPr>
          <a:xfrm>
            <a:off x="994600" y="667800"/>
            <a:ext cx="148905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chemeClr val="dk1"/>
                </a:solidFill>
                <a:latin typeface="Arial"/>
                <a:ea typeface="Arial"/>
                <a:cs typeface="Arial"/>
                <a:sym typeface="Arial"/>
              </a:rPr>
              <a:t>Our Investigation/Goal</a:t>
            </a:r>
            <a:endParaRPr b="0" i="0" sz="5100" u="none" cap="none" strike="noStrike">
              <a:solidFill>
                <a:schemeClr val="dk1"/>
              </a:solidFill>
              <a:latin typeface="Arial"/>
              <a:ea typeface="Arial"/>
              <a:cs typeface="Arial"/>
              <a:sym typeface="Arial"/>
            </a:endParaRPr>
          </a:p>
        </p:txBody>
      </p:sp>
      <p:sp>
        <p:nvSpPr>
          <p:cNvPr id="94" name="Google Shape;94;g340509017ee_0_33"/>
          <p:cNvSpPr txBox="1"/>
          <p:nvPr/>
        </p:nvSpPr>
        <p:spPr>
          <a:xfrm>
            <a:off x="994600" y="7452000"/>
            <a:ext cx="14890500" cy="20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95" name="Google Shape;95;g340509017ee_0_33"/>
          <p:cNvSpPr txBox="1"/>
          <p:nvPr/>
        </p:nvSpPr>
        <p:spPr>
          <a:xfrm>
            <a:off x="994600" y="2472300"/>
            <a:ext cx="13157100" cy="4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The goal of our project is to evaluate whether attending a Power 5 school influences early NFL success. We focus specifically on kickers, using college performance metrics to explain NFL outcomes during each player's first three seasons. Based on initial findings, we later expanded our analysis to include wide receivers for comparison across positions.</a:t>
            </a:r>
            <a:endParaRPr sz="3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33" name="Shape 233"/>
        <p:cNvGrpSpPr/>
        <p:nvPr/>
      </p:nvGrpSpPr>
      <p:grpSpPr>
        <a:xfrm>
          <a:off x="0" y="0"/>
          <a:ext cx="0" cy="0"/>
          <a:chOff x="0" y="0"/>
          <a:chExt cx="0" cy="0"/>
        </a:xfrm>
      </p:grpSpPr>
      <p:sp>
        <p:nvSpPr>
          <p:cNvPr id="234" name="Google Shape;234;g35a79b311cb_1_42"/>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35" name="Google Shape;235;g35a79b311cb_1_42"/>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Summary</a:t>
            </a:r>
            <a:endParaRPr b="1" i="0" sz="5100" u="none" cap="none" strike="noStrike">
              <a:solidFill>
                <a:schemeClr val="dk1"/>
              </a:solidFill>
              <a:latin typeface="Calibri"/>
              <a:ea typeface="Calibri"/>
              <a:cs typeface="Calibri"/>
              <a:sym typeface="Calibri"/>
            </a:endParaRPr>
          </a:p>
        </p:txBody>
      </p:sp>
      <p:sp>
        <p:nvSpPr>
          <p:cNvPr id="236" name="Google Shape;236;g35a79b311cb_1_42"/>
          <p:cNvSpPr txBox="1"/>
          <p:nvPr/>
        </p:nvSpPr>
        <p:spPr>
          <a:xfrm>
            <a:off x="1469575" y="2711475"/>
            <a:ext cx="16320600" cy="65880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For </a:t>
            </a:r>
            <a:r>
              <a:rPr b="1" lang="en-US" sz="3200">
                <a:solidFill>
                  <a:schemeClr val="dk1"/>
                </a:solidFill>
                <a:latin typeface="Calibri"/>
                <a:ea typeface="Calibri"/>
                <a:cs typeface="Calibri"/>
                <a:sym typeface="Calibri"/>
              </a:rPr>
              <a:t>Kickers:</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Lack of significant differences in P5 vs non-P5 kickers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Lack of strong linearity/predictability in Kicking Statistics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Visually can expect </a:t>
            </a:r>
            <a:r>
              <a:rPr lang="en-US" sz="3200">
                <a:solidFill>
                  <a:schemeClr val="dk1"/>
                </a:solidFill>
                <a:latin typeface="Calibri"/>
                <a:ea typeface="Calibri"/>
                <a:cs typeface="Calibri"/>
                <a:sym typeface="Calibri"/>
              </a:rPr>
              <a:t>they</a:t>
            </a:r>
            <a:r>
              <a:rPr lang="en-US" sz="3200">
                <a:solidFill>
                  <a:schemeClr val="dk1"/>
                </a:solidFill>
                <a:latin typeface="Calibri"/>
                <a:ea typeface="Calibri"/>
                <a:cs typeface="Calibri"/>
                <a:sym typeface="Calibri"/>
              </a:rPr>
              <a:t> may not always perform as well in College, however they match their peers in the NFL</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For </a:t>
            </a:r>
            <a:r>
              <a:rPr b="1" lang="en-US" sz="3200">
                <a:solidFill>
                  <a:schemeClr val="dk1"/>
                </a:solidFill>
                <a:latin typeface="Calibri"/>
                <a:ea typeface="Calibri"/>
                <a:cs typeface="Calibri"/>
                <a:sym typeface="Calibri"/>
              </a:rPr>
              <a:t>Receivers:</a:t>
            </a:r>
            <a:endParaRPr b="1"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Much more linearity/predictability in receiving statistics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Difference between P5 and non-P5 receivers are even more muddled</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b="1" lang="en-US" sz="3200">
                <a:solidFill>
                  <a:schemeClr val="dk1"/>
                </a:solidFill>
                <a:latin typeface="Calibri"/>
                <a:ea typeface="Calibri"/>
                <a:cs typeface="Calibri"/>
                <a:sym typeface="Calibri"/>
              </a:rPr>
              <a:t>Overall: </a:t>
            </a:r>
            <a:r>
              <a:rPr lang="en-US" sz="3200">
                <a:solidFill>
                  <a:schemeClr val="dk1"/>
                </a:solidFill>
                <a:latin typeface="Calibri"/>
                <a:ea typeface="Calibri"/>
                <a:cs typeface="Calibri"/>
                <a:sym typeface="Calibri"/>
              </a:rPr>
              <a:t>While the performance of kickers seems much more random than other positions in football such as receivers, it becomes apparent that NFL production doesn’t depend on P5 vs non-P5 for any position analyzed. However, we can see that there is a much clearer divide between P5 and non P5 kickers entering into the NFL.</a:t>
            </a:r>
            <a:endParaRPr sz="32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40" name="Shape 240"/>
        <p:cNvGrpSpPr/>
        <p:nvPr/>
      </p:nvGrpSpPr>
      <p:grpSpPr>
        <a:xfrm>
          <a:off x="0" y="0"/>
          <a:ext cx="0" cy="0"/>
          <a:chOff x="0" y="0"/>
          <a:chExt cx="0" cy="0"/>
        </a:xfrm>
      </p:grpSpPr>
      <p:sp>
        <p:nvSpPr>
          <p:cNvPr id="241" name="Google Shape;241;g35a79b311cb_1_53"/>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42" name="Google Shape;242;g35a79b311cb_1_53"/>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Results - Explanations</a:t>
            </a:r>
            <a:endParaRPr b="1" i="0" sz="5100" u="none" cap="none" strike="noStrike">
              <a:solidFill>
                <a:schemeClr val="dk1"/>
              </a:solidFill>
              <a:latin typeface="Calibri"/>
              <a:ea typeface="Calibri"/>
              <a:cs typeface="Calibri"/>
              <a:sym typeface="Calibri"/>
            </a:endParaRPr>
          </a:p>
        </p:txBody>
      </p:sp>
      <p:sp>
        <p:nvSpPr>
          <p:cNvPr id="243" name="Google Shape;243;g35a79b311cb_1_53"/>
          <p:cNvSpPr txBox="1"/>
          <p:nvPr/>
        </p:nvSpPr>
        <p:spPr>
          <a:xfrm>
            <a:off x="1469575" y="2711475"/>
            <a:ext cx="16320600" cy="2647500"/>
          </a:xfrm>
          <a:prstGeom prst="rect">
            <a:avLst/>
          </a:prstGeom>
          <a:noFill/>
          <a:ln>
            <a:noFill/>
          </a:ln>
        </p:spPr>
        <p:txBody>
          <a:bodyPr anchorCtr="0" anchor="t" bIns="91425" lIns="91425" spcFirstLastPara="1" rIns="91425" wrap="square" tIns="91425">
            <a:sp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Key assumption of linearity between predictors and outcomes is not true in the case for kickers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Did not gather a large enough sample size of receivers or kickers </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Inherent selection bias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only those deemed good </a:t>
            </a:r>
            <a:r>
              <a:rPr lang="en-US" sz="3200">
                <a:solidFill>
                  <a:schemeClr val="dk1"/>
                </a:solidFill>
                <a:latin typeface="Calibri"/>
                <a:ea typeface="Calibri"/>
                <a:cs typeface="Calibri"/>
                <a:sym typeface="Calibri"/>
              </a:rPr>
              <a:t>enough</a:t>
            </a:r>
            <a:r>
              <a:rPr lang="en-US" sz="3200">
                <a:solidFill>
                  <a:schemeClr val="dk1"/>
                </a:solidFill>
                <a:latin typeface="Calibri"/>
                <a:ea typeface="Calibri"/>
                <a:cs typeface="Calibri"/>
                <a:sym typeface="Calibri"/>
              </a:rPr>
              <a:t> even get a chance in the NFL, muchless stay for more than a few seasons</a:t>
            </a:r>
            <a:endParaRPr sz="3200">
              <a:solidFill>
                <a:schemeClr val="dk1"/>
              </a:solidFill>
              <a:latin typeface="Calibri"/>
              <a:ea typeface="Calibri"/>
              <a:cs typeface="Calibri"/>
              <a:sym typeface="Calibri"/>
            </a:endParaRPr>
          </a:p>
        </p:txBody>
      </p:sp>
      <p:pic>
        <p:nvPicPr>
          <p:cNvPr id="244" name="Google Shape;244;g35a79b311cb_1_53"/>
          <p:cNvPicPr preferRelativeResize="0"/>
          <p:nvPr/>
        </p:nvPicPr>
        <p:blipFill>
          <a:blip r:embed="rId4">
            <a:alphaModFix/>
          </a:blip>
          <a:stretch>
            <a:fillRect/>
          </a:stretch>
        </p:blipFill>
        <p:spPr>
          <a:xfrm>
            <a:off x="12759300" y="4914625"/>
            <a:ext cx="4751151" cy="5198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248" name="Shape 248"/>
        <p:cNvGrpSpPr/>
        <p:nvPr/>
      </p:nvGrpSpPr>
      <p:grpSpPr>
        <a:xfrm>
          <a:off x="0" y="0"/>
          <a:ext cx="0" cy="0"/>
          <a:chOff x="0" y="0"/>
          <a:chExt cx="0" cy="0"/>
        </a:xfrm>
      </p:grpSpPr>
      <p:sp>
        <p:nvSpPr>
          <p:cNvPr id="249" name="Google Shape;249;g35a79b311cb_0_21"/>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250" name="Google Shape;250;g35a79b311cb_0_21"/>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Suggestions for Further Analysis</a:t>
            </a:r>
            <a:endParaRPr b="1" i="0" sz="5100" u="none" cap="none" strike="noStrike">
              <a:solidFill>
                <a:schemeClr val="dk1"/>
              </a:solidFill>
              <a:latin typeface="Calibri"/>
              <a:ea typeface="Calibri"/>
              <a:cs typeface="Calibri"/>
              <a:sym typeface="Calibri"/>
            </a:endParaRPr>
          </a:p>
        </p:txBody>
      </p:sp>
      <p:sp>
        <p:nvSpPr>
          <p:cNvPr id="251" name="Google Shape;251;g35a79b311cb_0_21"/>
          <p:cNvSpPr txBox="1"/>
          <p:nvPr/>
        </p:nvSpPr>
        <p:spPr>
          <a:xfrm>
            <a:off x="1321400" y="2145500"/>
            <a:ext cx="14862000" cy="63369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Increase sample size by including more kickers across additional seasons or adding retired players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Improve statistical power</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Explore non-linear or interaction effects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Maybe the benefit of improving FG% from 80% to 85% is not the same as going from 90% to 95%</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Diminishing returns</a:t>
            </a:r>
            <a:endParaRPr sz="3200">
              <a:solidFill>
                <a:schemeClr val="dk1"/>
              </a:solidFill>
              <a:latin typeface="Calibri"/>
              <a:ea typeface="Calibri"/>
              <a:cs typeface="Calibri"/>
              <a:sym typeface="Calibri"/>
            </a:endParaRPr>
          </a:p>
          <a:p>
            <a:pPr indent="-431800" lvl="0" marL="4572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Use more advanced metrics</a:t>
            </a:r>
            <a:endParaRPr sz="3200">
              <a:solidFill>
                <a:schemeClr val="dk1"/>
              </a:solidFill>
              <a:latin typeface="Calibri"/>
              <a:ea typeface="Calibri"/>
              <a:cs typeface="Calibri"/>
              <a:sym typeface="Calibri"/>
            </a:endParaRPr>
          </a:p>
          <a:p>
            <a:pPr indent="-431800" lvl="1" marL="914400" rtl="0" algn="l">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PFF grades</a:t>
            </a:r>
            <a:endParaRPr sz="32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99" name="Shape 99"/>
        <p:cNvGrpSpPr/>
        <p:nvPr/>
      </p:nvGrpSpPr>
      <p:grpSpPr>
        <a:xfrm>
          <a:off x="0" y="0"/>
          <a:ext cx="0" cy="0"/>
          <a:chOff x="0" y="0"/>
          <a:chExt cx="0" cy="0"/>
        </a:xfrm>
      </p:grpSpPr>
      <p:sp>
        <p:nvSpPr>
          <p:cNvPr id="100" name="Google Shape;100;g3404e3c8d31_1_57"/>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01" name="Google Shape;101;g3404e3c8d31_1_57"/>
          <p:cNvSpPr txBox="1"/>
          <p:nvPr/>
        </p:nvSpPr>
        <p:spPr>
          <a:xfrm>
            <a:off x="994600" y="667800"/>
            <a:ext cx="12745200" cy="113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lang="en-US" sz="5100">
                <a:solidFill>
                  <a:schemeClr val="dk1"/>
                </a:solidFill>
              </a:rPr>
              <a:t>Kicking Data</a:t>
            </a:r>
            <a:endParaRPr b="0" i="0" sz="5100" u="none" cap="none" strike="noStrike">
              <a:solidFill>
                <a:schemeClr val="dk1"/>
              </a:solidFill>
              <a:latin typeface="Arial"/>
              <a:ea typeface="Arial"/>
              <a:cs typeface="Arial"/>
              <a:sym typeface="Arial"/>
            </a:endParaRPr>
          </a:p>
        </p:txBody>
      </p:sp>
      <p:sp>
        <p:nvSpPr>
          <p:cNvPr id="102" name="Google Shape;102;g3404e3c8d31_1_57"/>
          <p:cNvSpPr txBox="1"/>
          <p:nvPr/>
        </p:nvSpPr>
        <p:spPr>
          <a:xfrm>
            <a:off x="880925" y="1918150"/>
            <a:ext cx="15004200" cy="167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3200">
                <a:solidFill>
                  <a:schemeClr val="dk1"/>
                </a:solidFill>
                <a:latin typeface="Calibri"/>
                <a:ea typeface="Calibri"/>
                <a:cs typeface="Calibri"/>
                <a:sym typeface="Calibri"/>
              </a:rPr>
              <a:t>We analyzed data for NFL kickers who started in 4+ games during the 2023–2024 season. For each kicker, we collected:</a:t>
            </a:r>
            <a:endParaRPr sz="3200">
              <a:solidFill>
                <a:schemeClr val="dk1"/>
              </a:solidFill>
              <a:latin typeface="Calibri"/>
              <a:ea typeface="Calibri"/>
              <a:cs typeface="Calibri"/>
              <a:sym typeface="Calibri"/>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sp>
        <p:nvSpPr>
          <p:cNvPr id="103" name="Google Shape;103;g3404e3c8d31_1_57"/>
          <p:cNvSpPr txBox="1"/>
          <p:nvPr/>
        </p:nvSpPr>
        <p:spPr>
          <a:xfrm>
            <a:off x="1417775" y="3594850"/>
            <a:ext cx="6830400" cy="465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3100">
                <a:solidFill>
                  <a:schemeClr val="dk1"/>
                </a:solidFill>
                <a:latin typeface="Calibri"/>
                <a:ea typeface="Calibri"/>
                <a:cs typeface="Calibri"/>
                <a:sym typeface="Calibri"/>
              </a:rPr>
              <a:t>College Variables (used as predictors):</a:t>
            </a:r>
            <a:endParaRPr sz="3100">
              <a:solidFill>
                <a:schemeClr val="dk1"/>
              </a:solidFill>
              <a:latin typeface="Calibri"/>
              <a:ea typeface="Calibri"/>
              <a:cs typeface="Calibri"/>
              <a:sym typeface="Calibri"/>
            </a:endParaRPr>
          </a:p>
          <a:p>
            <a:pPr indent="-425450" lvl="0" marL="457200" rtl="0" algn="l">
              <a:lnSpc>
                <a:spcPct val="115000"/>
              </a:lnSpc>
              <a:spcBef>
                <a:spcPts val="120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FG%: Field goal percentage in college</a:t>
            </a:r>
            <a:endParaRPr sz="3100">
              <a:solidFill>
                <a:schemeClr val="dk1"/>
              </a:solidFill>
              <a:latin typeface="Calibri"/>
              <a:ea typeface="Calibri"/>
              <a:cs typeface="Calibri"/>
              <a:sym typeface="Calibri"/>
            </a:endParaRPr>
          </a:p>
          <a:p>
            <a:pPr indent="-425450" lvl="0" marL="457200" rtl="0" algn="l">
              <a:lnSpc>
                <a:spcPct val="115000"/>
              </a:lnSpc>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XP%: Extra point percentage in college</a:t>
            </a:r>
            <a:endParaRPr sz="3100">
              <a:solidFill>
                <a:schemeClr val="dk1"/>
              </a:solidFill>
              <a:latin typeface="Calibri"/>
              <a:ea typeface="Calibri"/>
              <a:cs typeface="Calibri"/>
              <a:sym typeface="Calibri"/>
            </a:endParaRPr>
          </a:p>
          <a:p>
            <a:pPr indent="-425450" lvl="0" marL="457200" rtl="0" algn="l">
              <a:lnSpc>
                <a:spcPct val="115000"/>
              </a:lnSpc>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FGM: Total field goals made in college</a:t>
            </a:r>
            <a:endParaRPr sz="3100">
              <a:solidFill>
                <a:schemeClr val="dk1"/>
              </a:solidFill>
              <a:latin typeface="Calibri"/>
              <a:ea typeface="Calibri"/>
              <a:cs typeface="Calibri"/>
              <a:sym typeface="Calibri"/>
            </a:endParaRPr>
          </a:p>
          <a:p>
            <a:pPr indent="-425450" lvl="0" marL="457200" rtl="0" algn="l">
              <a:lnSpc>
                <a:spcPct val="115000"/>
              </a:lnSpc>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Pts: Total points scored in college</a:t>
            </a:r>
            <a:endParaRPr sz="3100">
              <a:solidFill>
                <a:schemeClr val="dk1"/>
              </a:solidFill>
              <a:latin typeface="Calibri"/>
              <a:ea typeface="Calibri"/>
              <a:cs typeface="Calibri"/>
              <a:sym typeface="Calibri"/>
            </a:endParaRPr>
          </a:p>
          <a:p>
            <a:pPr indent="-425450" lvl="0" marL="457200" rtl="0" algn="l">
              <a:lnSpc>
                <a:spcPct val="115000"/>
              </a:lnSpc>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G: Games played in college</a:t>
            </a:r>
            <a:endParaRPr sz="3100">
              <a:solidFill>
                <a:schemeClr val="dk1"/>
              </a:solidFill>
              <a:latin typeface="Calibri"/>
              <a:ea typeface="Calibri"/>
              <a:cs typeface="Calibri"/>
              <a:sym typeface="Calibri"/>
            </a:endParaRPr>
          </a:p>
          <a:p>
            <a:pPr indent="-425450" lvl="0" marL="457200" rtl="0" algn="l">
              <a:lnSpc>
                <a:spcPct val="115000"/>
              </a:lnSpc>
              <a:spcBef>
                <a:spcPts val="0"/>
              </a:spcBef>
              <a:spcAft>
                <a:spcPts val="0"/>
              </a:spcAft>
              <a:buClr>
                <a:schemeClr val="dk1"/>
              </a:buClr>
              <a:buSzPts val="3100"/>
              <a:buFont typeface="Calibri"/>
              <a:buChar char="●"/>
            </a:pPr>
            <a:r>
              <a:rPr lang="en-US" sz="3100">
                <a:solidFill>
                  <a:schemeClr val="dk1"/>
                </a:solidFill>
                <a:latin typeface="Calibri"/>
                <a:ea typeface="Calibri"/>
                <a:cs typeface="Calibri"/>
                <a:sym typeface="Calibri"/>
              </a:rPr>
              <a:t>P5: Whether the kicker attended a Power 5 school (1 = yes, 0 = no)</a:t>
            </a:r>
            <a:endParaRPr sz="3100">
              <a:solidFill>
                <a:schemeClr val="dk1"/>
              </a:solidFill>
              <a:latin typeface="Calibri"/>
              <a:ea typeface="Calibri"/>
              <a:cs typeface="Calibri"/>
              <a:sym typeface="Calibri"/>
            </a:endParaRPr>
          </a:p>
        </p:txBody>
      </p:sp>
      <p:sp>
        <p:nvSpPr>
          <p:cNvPr id="104" name="Google Shape;104;g3404e3c8d31_1_57"/>
          <p:cNvSpPr txBox="1"/>
          <p:nvPr/>
        </p:nvSpPr>
        <p:spPr>
          <a:xfrm>
            <a:off x="8979900" y="3429000"/>
            <a:ext cx="9308100" cy="637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800">
                <a:solidFill>
                  <a:schemeClr val="dk1"/>
                </a:solidFill>
                <a:latin typeface="Calibri"/>
                <a:ea typeface="Calibri"/>
                <a:cs typeface="Calibri"/>
                <a:sym typeface="Calibri"/>
              </a:rPr>
              <a:t>NFL V</a:t>
            </a:r>
            <a:r>
              <a:rPr lang="en-US" sz="2800">
                <a:solidFill>
                  <a:schemeClr val="dk1"/>
                </a:solidFill>
                <a:latin typeface="Calibri"/>
                <a:ea typeface="Calibri"/>
                <a:cs typeface="Calibri"/>
                <a:sym typeface="Calibri"/>
              </a:rPr>
              <a:t>ariables (used as outcomes):</a:t>
            </a:r>
            <a:endParaRPr sz="28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2800">
                <a:solidFill>
                  <a:schemeClr val="dk1"/>
                </a:solidFill>
                <a:latin typeface="Calibri"/>
                <a:ea typeface="Calibri"/>
                <a:cs typeface="Calibri"/>
                <a:sym typeface="Calibri"/>
              </a:rPr>
              <a:t>All NFL stats reflect each player’s first 3 seasons in the league:</a:t>
            </a:r>
            <a:endParaRPr sz="2800">
              <a:solidFill>
                <a:schemeClr val="dk1"/>
              </a:solidFill>
              <a:latin typeface="Calibri"/>
              <a:ea typeface="Calibri"/>
              <a:cs typeface="Calibri"/>
              <a:sym typeface="Calibri"/>
            </a:endParaRPr>
          </a:p>
          <a:p>
            <a:pPr indent="-406400" lvl="0" marL="457200" rtl="0" algn="l">
              <a:lnSpc>
                <a:spcPct val="115000"/>
              </a:lnSpc>
              <a:spcBef>
                <a:spcPts val="120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ScoringFG%: Average NFL field goal percentage</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ScoringFGM: Total NFL field goals made</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ScoringXP%: Average extra point percentage</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FPTS / FPTS/G: Total and average fantasy points</a:t>
            </a:r>
            <a:br>
              <a:rPr lang="en-US" sz="2800">
                <a:solidFill>
                  <a:schemeClr val="dk1"/>
                </a:solidFill>
                <a:latin typeface="Calibri"/>
                <a:ea typeface="Calibri"/>
                <a:cs typeface="Calibri"/>
                <a:sym typeface="Calibri"/>
              </a:rPr>
            </a:br>
            <a:r>
              <a:rPr lang="en-US" sz="2800">
                <a:solidFill>
                  <a:schemeClr val="dk1"/>
                </a:solidFill>
                <a:latin typeface="Calibri"/>
                <a:ea typeface="Calibri"/>
                <a:cs typeface="Calibri"/>
                <a:sym typeface="Calibri"/>
              </a:rPr>
              <a:t>Award: Binary indicator for any NFL award</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FG Attempts by Distance:</a:t>
            </a:r>
            <a:endParaRPr sz="2800">
              <a:solidFill>
                <a:schemeClr val="dk1"/>
              </a:solidFill>
              <a:latin typeface="Calibri"/>
              <a:ea typeface="Calibri"/>
              <a:cs typeface="Calibri"/>
              <a:sym typeface="Calibri"/>
            </a:endParaRPr>
          </a:p>
          <a:p>
            <a:pPr indent="-406400" lvl="1" marL="9144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0–19 FGA, 20–29 FGA, 30–39 FGA, 40–49 FGA, 50+ FGA: Total attempts by distance range</a:t>
            </a:r>
            <a:endParaRPr sz="2800">
              <a:solidFill>
                <a:schemeClr val="dk1"/>
              </a:solidFill>
              <a:latin typeface="Calibri"/>
              <a:ea typeface="Calibri"/>
              <a:cs typeface="Calibri"/>
              <a:sym typeface="Calibri"/>
            </a:endParaRPr>
          </a:p>
          <a:p>
            <a:pPr indent="-406400" lvl="1" marL="9144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FGM by Distance: Corresponding field goals made in each range</a:t>
            </a: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08" name="Shape 108"/>
        <p:cNvGrpSpPr/>
        <p:nvPr/>
      </p:nvGrpSpPr>
      <p:grpSpPr>
        <a:xfrm>
          <a:off x="0" y="0"/>
          <a:ext cx="0" cy="0"/>
          <a:chOff x="0" y="0"/>
          <a:chExt cx="0" cy="0"/>
        </a:xfrm>
      </p:grpSpPr>
      <p:sp>
        <p:nvSpPr>
          <p:cNvPr id="109" name="Google Shape;109;g3404e3c8d31_1_0"/>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10" name="Google Shape;110;g3404e3c8d31_1_0"/>
          <p:cNvSpPr txBox="1"/>
          <p:nvPr/>
        </p:nvSpPr>
        <p:spPr>
          <a:xfrm>
            <a:off x="983700" y="492625"/>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First Few Rows of Dataset used in Analysis </a:t>
            </a:r>
            <a:endParaRPr b="1" i="0" sz="5100" u="none" cap="none" strike="noStrike">
              <a:solidFill>
                <a:schemeClr val="dk1"/>
              </a:solidFill>
              <a:latin typeface="Calibri"/>
              <a:ea typeface="Calibri"/>
              <a:cs typeface="Calibri"/>
              <a:sym typeface="Calibri"/>
            </a:endParaRPr>
          </a:p>
        </p:txBody>
      </p:sp>
      <p:pic>
        <p:nvPicPr>
          <p:cNvPr id="111" name="Google Shape;111;g3404e3c8d31_1_0" title="Screenshot 2025-05-19 at 10.32.24 PM.png"/>
          <p:cNvPicPr preferRelativeResize="0"/>
          <p:nvPr/>
        </p:nvPicPr>
        <p:blipFill>
          <a:blip r:embed="rId4">
            <a:alphaModFix/>
          </a:blip>
          <a:stretch>
            <a:fillRect/>
          </a:stretch>
        </p:blipFill>
        <p:spPr>
          <a:xfrm>
            <a:off x="1127103" y="4142688"/>
            <a:ext cx="13200961" cy="2864975"/>
          </a:xfrm>
          <a:prstGeom prst="rect">
            <a:avLst/>
          </a:prstGeom>
          <a:noFill/>
          <a:ln>
            <a:noFill/>
          </a:ln>
        </p:spPr>
      </p:pic>
      <p:pic>
        <p:nvPicPr>
          <p:cNvPr id="112" name="Google Shape;112;g3404e3c8d31_1_0" title="Screenshot 2025-05-19 at 10.32.49 PM.png"/>
          <p:cNvPicPr preferRelativeResize="0"/>
          <p:nvPr/>
        </p:nvPicPr>
        <p:blipFill>
          <a:blip r:embed="rId5">
            <a:alphaModFix/>
          </a:blip>
          <a:stretch>
            <a:fillRect/>
          </a:stretch>
        </p:blipFill>
        <p:spPr>
          <a:xfrm>
            <a:off x="1127088" y="7252350"/>
            <a:ext cx="16033823" cy="2560075"/>
          </a:xfrm>
          <a:prstGeom prst="rect">
            <a:avLst/>
          </a:prstGeom>
          <a:noFill/>
          <a:ln>
            <a:noFill/>
          </a:ln>
        </p:spPr>
      </p:pic>
      <p:pic>
        <p:nvPicPr>
          <p:cNvPr id="113" name="Google Shape;113;g3404e3c8d31_1_0" title="Screenshot 2025-05-19 at 10.33.24 PM.png"/>
          <p:cNvPicPr preferRelativeResize="0"/>
          <p:nvPr/>
        </p:nvPicPr>
        <p:blipFill>
          <a:blip r:embed="rId6">
            <a:alphaModFix/>
          </a:blip>
          <a:stretch>
            <a:fillRect/>
          </a:stretch>
        </p:blipFill>
        <p:spPr>
          <a:xfrm>
            <a:off x="1127105" y="1549587"/>
            <a:ext cx="14618860" cy="234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17" name="Shape 117"/>
        <p:cNvGrpSpPr/>
        <p:nvPr/>
      </p:nvGrpSpPr>
      <p:grpSpPr>
        <a:xfrm>
          <a:off x="0" y="0"/>
          <a:ext cx="0" cy="0"/>
          <a:chOff x="0" y="0"/>
          <a:chExt cx="0" cy="0"/>
        </a:xfrm>
      </p:grpSpPr>
      <p:sp>
        <p:nvSpPr>
          <p:cNvPr id="118" name="Google Shape;118;g35a31ac9a59_0_11"/>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19" name="Google Shape;119;g35a31ac9a59_0_11"/>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EDA Plots</a:t>
            </a:r>
            <a:endParaRPr b="1" i="0" sz="5100" u="none" cap="none" strike="noStrike">
              <a:solidFill>
                <a:schemeClr val="dk1"/>
              </a:solidFill>
              <a:latin typeface="Calibri"/>
              <a:ea typeface="Calibri"/>
              <a:cs typeface="Calibri"/>
              <a:sym typeface="Calibri"/>
            </a:endParaRPr>
          </a:p>
        </p:txBody>
      </p:sp>
      <p:pic>
        <p:nvPicPr>
          <p:cNvPr id="120" name="Google Shape;120;g35a31ac9a59_0_11"/>
          <p:cNvPicPr preferRelativeResize="0"/>
          <p:nvPr/>
        </p:nvPicPr>
        <p:blipFill>
          <a:blip r:embed="rId4">
            <a:alphaModFix/>
          </a:blip>
          <a:stretch>
            <a:fillRect/>
          </a:stretch>
        </p:blipFill>
        <p:spPr>
          <a:xfrm>
            <a:off x="1193525" y="1861325"/>
            <a:ext cx="6977125" cy="7730649"/>
          </a:xfrm>
          <a:prstGeom prst="rect">
            <a:avLst/>
          </a:prstGeom>
          <a:noFill/>
          <a:ln>
            <a:noFill/>
          </a:ln>
        </p:spPr>
      </p:pic>
      <p:pic>
        <p:nvPicPr>
          <p:cNvPr id="121" name="Google Shape;121;g35a31ac9a59_0_11"/>
          <p:cNvPicPr preferRelativeResize="0"/>
          <p:nvPr/>
        </p:nvPicPr>
        <p:blipFill>
          <a:blip r:embed="rId5">
            <a:alphaModFix/>
          </a:blip>
          <a:stretch>
            <a:fillRect/>
          </a:stretch>
        </p:blipFill>
        <p:spPr>
          <a:xfrm>
            <a:off x="10684850" y="1827213"/>
            <a:ext cx="7038700" cy="7798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25" name="Shape 125"/>
        <p:cNvGrpSpPr/>
        <p:nvPr/>
      </p:nvGrpSpPr>
      <p:grpSpPr>
        <a:xfrm>
          <a:off x="0" y="0"/>
          <a:ext cx="0" cy="0"/>
          <a:chOff x="0" y="0"/>
          <a:chExt cx="0" cy="0"/>
        </a:xfrm>
      </p:grpSpPr>
      <p:sp>
        <p:nvSpPr>
          <p:cNvPr id="126" name="Google Shape;126;g35a79b311cb_0_39"/>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27" name="Google Shape;127;g35a79b311cb_0_39"/>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100"/>
              <a:buFont typeface="Arial"/>
              <a:buNone/>
            </a:pPr>
            <a:r>
              <a:rPr b="1" lang="en-US" sz="5100">
                <a:solidFill>
                  <a:schemeClr val="dk1"/>
                </a:solidFill>
                <a:latin typeface="Calibri"/>
                <a:ea typeface="Calibri"/>
                <a:cs typeface="Calibri"/>
                <a:sym typeface="Calibri"/>
              </a:rPr>
              <a:t>EDA Plots</a:t>
            </a:r>
            <a:endParaRPr b="1" i="0" sz="5100" u="none" cap="none" strike="noStrike">
              <a:solidFill>
                <a:schemeClr val="dk1"/>
              </a:solidFill>
              <a:latin typeface="Calibri"/>
              <a:ea typeface="Calibri"/>
              <a:cs typeface="Calibri"/>
              <a:sym typeface="Calibri"/>
            </a:endParaRPr>
          </a:p>
        </p:txBody>
      </p:sp>
      <p:pic>
        <p:nvPicPr>
          <p:cNvPr id="128" name="Google Shape;128;g35a79b311cb_0_39"/>
          <p:cNvPicPr preferRelativeResize="0"/>
          <p:nvPr/>
        </p:nvPicPr>
        <p:blipFill>
          <a:blip r:embed="rId4">
            <a:alphaModFix/>
          </a:blip>
          <a:stretch>
            <a:fillRect/>
          </a:stretch>
        </p:blipFill>
        <p:spPr>
          <a:xfrm>
            <a:off x="994591" y="1701250"/>
            <a:ext cx="7684735" cy="8514700"/>
          </a:xfrm>
          <a:prstGeom prst="rect">
            <a:avLst/>
          </a:prstGeom>
          <a:noFill/>
          <a:ln>
            <a:noFill/>
          </a:ln>
        </p:spPr>
      </p:pic>
      <p:pic>
        <p:nvPicPr>
          <p:cNvPr id="129" name="Google Shape;129;g35a79b311cb_0_39"/>
          <p:cNvPicPr preferRelativeResize="0"/>
          <p:nvPr/>
        </p:nvPicPr>
        <p:blipFill>
          <a:blip r:embed="rId5">
            <a:alphaModFix/>
          </a:blip>
          <a:stretch>
            <a:fillRect/>
          </a:stretch>
        </p:blipFill>
        <p:spPr>
          <a:xfrm>
            <a:off x="9996200" y="1701263"/>
            <a:ext cx="7684725" cy="85146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33" name="Shape 133"/>
        <p:cNvGrpSpPr/>
        <p:nvPr/>
      </p:nvGrpSpPr>
      <p:grpSpPr>
        <a:xfrm>
          <a:off x="0" y="0"/>
          <a:ext cx="0" cy="0"/>
          <a:chOff x="0" y="0"/>
          <a:chExt cx="0" cy="0"/>
        </a:xfrm>
      </p:grpSpPr>
      <p:sp>
        <p:nvSpPr>
          <p:cNvPr id="134" name="Google Shape;134;g35a79b311cb_0_51"/>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35" name="Google Shape;135;g35a79b311cb_0_51"/>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100"/>
              <a:buFont typeface="Arial"/>
              <a:buNone/>
            </a:pPr>
            <a:r>
              <a:rPr b="1" lang="en-US" sz="5100">
                <a:solidFill>
                  <a:schemeClr val="dk1"/>
                </a:solidFill>
                <a:latin typeface="Calibri"/>
                <a:ea typeface="Calibri"/>
                <a:cs typeface="Calibri"/>
                <a:sym typeface="Calibri"/>
              </a:rPr>
              <a:t>EDA Plots</a:t>
            </a:r>
            <a:endParaRPr b="1" i="0" sz="5100" u="none" cap="none" strike="noStrike">
              <a:solidFill>
                <a:schemeClr val="dk1"/>
              </a:solidFill>
              <a:latin typeface="Calibri"/>
              <a:ea typeface="Calibri"/>
              <a:cs typeface="Calibri"/>
              <a:sym typeface="Calibri"/>
            </a:endParaRPr>
          </a:p>
        </p:txBody>
      </p:sp>
      <p:pic>
        <p:nvPicPr>
          <p:cNvPr id="136" name="Google Shape;136;g35a79b311cb_0_51"/>
          <p:cNvPicPr preferRelativeResize="0"/>
          <p:nvPr/>
        </p:nvPicPr>
        <p:blipFill>
          <a:blip r:embed="rId4">
            <a:alphaModFix/>
          </a:blip>
          <a:stretch>
            <a:fillRect/>
          </a:stretch>
        </p:blipFill>
        <p:spPr>
          <a:xfrm>
            <a:off x="994600" y="1776075"/>
            <a:ext cx="7562350" cy="8379100"/>
          </a:xfrm>
          <a:prstGeom prst="rect">
            <a:avLst/>
          </a:prstGeom>
          <a:noFill/>
          <a:ln>
            <a:noFill/>
          </a:ln>
        </p:spPr>
      </p:pic>
      <p:pic>
        <p:nvPicPr>
          <p:cNvPr id="137" name="Google Shape;137;g35a79b311cb_0_51"/>
          <p:cNvPicPr preferRelativeResize="0"/>
          <p:nvPr/>
        </p:nvPicPr>
        <p:blipFill>
          <a:blip r:embed="rId5">
            <a:alphaModFix/>
          </a:blip>
          <a:stretch>
            <a:fillRect/>
          </a:stretch>
        </p:blipFill>
        <p:spPr>
          <a:xfrm>
            <a:off x="10345925" y="1776075"/>
            <a:ext cx="7562350" cy="83790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41" name="Shape 141"/>
        <p:cNvGrpSpPr/>
        <p:nvPr/>
      </p:nvGrpSpPr>
      <p:grpSpPr>
        <a:xfrm>
          <a:off x="0" y="0"/>
          <a:ext cx="0" cy="0"/>
          <a:chOff x="0" y="0"/>
          <a:chExt cx="0" cy="0"/>
        </a:xfrm>
      </p:grpSpPr>
      <p:sp>
        <p:nvSpPr>
          <p:cNvPr id="142" name="Google Shape;142;g35a31ac9a59_0_16"/>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43" name="Google Shape;143;g35a31ac9a59_0_16"/>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Overview of Analysis</a:t>
            </a:r>
            <a:endParaRPr b="1" i="0" sz="5100" u="none" cap="none" strike="noStrike">
              <a:solidFill>
                <a:schemeClr val="dk1"/>
              </a:solidFill>
              <a:latin typeface="Calibri"/>
              <a:ea typeface="Calibri"/>
              <a:cs typeface="Calibri"/>
              <a:sym typeface="Calibri"/>
            </a:endParaRPr>
          </a:p>
        </p:txBody>
      </p:sp>
      <p:sp>
        <p:nvSpPr>
          <p:cNvPr id="144" name="Google Shape;144;g35a31ac9a59_0_16"/>
          <p:cNvSpPr txBox="1"/>
          <p:nvPr/>
        </p:nvSpPr>
        <p:spPr>
          <a:xfrm>
            <a:off x="335100" y="2443875"/>
            <a:ext cx="1761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NFL Performance Metric = β0​ + β1​⋅Power5 + β2​⋅College FG% + β3​⋅XP% + β4​⋅(FGM/Games) + β5​⋅(Pts/Games) + β6​⋅Games</a:t>
            </a:r>
            <a:endParaRPr sz="2600">
              <a:latin typeface="Calibri"/>
              <a:ea typeface="Calibri"/>
              <a:cs typeface="Calibri"/>
              <a:sym typeface="Calibri"/>
            </a:endParaRPr>
          </a:p>
        </p:txBody>
      </p:sp>
      <p:sp>
        <p:nvSpPr>
          <p:cNvPr id="145" name="Google Shape;145;g35a31ac9a59_0_16"/>
          <p:cNvSpPr txBox="1"/>
          <p:nvPr/>
        </p:nvSpPr>
        <p:spPr>
          <a:xfrm>
            <a:off x="1175750" y="3654925"/>
            <a:ext cx="11548500" cy="20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500">
                <a:solidFill>
                  <a:schemeClr val="dk1"/>
                </a:solidFill>
              </a:rPr>
              <a:t>Where:</a:t>
            </a:r>
            <a:endParaRPr sz="2500">
              <a:solidFill>
                <a:schemeClr val="dk1"/>
              </a:solidFill>
            </a:endParaRPr>
          </a:p>
          <a:p>
            <a:pPr indent="-387350" lvl="0" marL="457200" rtl="0" algn="l">
              <a:lnSpc>
                <a:spcPct val="115000"/>
              </a:lnSpc>
              <a:spcBef>
                <a:spcPts val="1200"/>
              </a:spcBef>
              <a:spcAft>
                <a:spcPts val="0"/>
              </a:spcAft>
              <a:buClr>
                <a:schemeClr val="dk1"/>
              </a:buClr>
              <a:buSzPts val="2500"/>
              <a:buChar char="●"/>
            </a:pPr>
            <a:r>
              <a:rPr b="1" lang="en-US" sz="2500">
                <a:solidFill>
                  <a:schemeClr val="dk1"/>
                </a:solidFill>
              </a:rPr>
              <a:t>Power5</a:t>
            </a:r>
            <a:r>
              <a:rPr lang="en-US" sz="2500">
                <a:solidFill>
                  <a:schemeClr val="dk1"/>
                </a:solidFill>
              </a:rPr>
              <a:t> is a binary variable (1 = Power 5, 0 = non–Power 5)</a:t>
            </a:r>
            <a:br>
              <a:rPr lang="en-US" sz="2500">
                <a:solidFill>
                  <a:schemeClr val="dk1"/>
                </a:solidFill>
              </a:rPr>
            </a:br>
            <a:r>
              <a:rPr b="1" lang="en-US" sz="2500">
                <a:solidFill>
                  <a:schemeClr val="dk1"/>
                </a:solidFill>
              </a:rPr>
              <a:t>FG%</a:t>
            </a:r>
            <a:r>
              <a:rPr lang="en-US" sz="2500">
                <a:solidFill>
                  <a:schemeClr val="dk1"/>
                </a:solidFill>
              </a:rPr>
              <a:t>, </a:t>
            </a:r>
            <a:r>
              <a:rPr b="1" lang="en-US" sz="2500">
                <a:solidFill>
                  <a:schemeClr val="dk1"/>
                </a:solidFill>
              </a:rPr>
              <a:t>XP%</a:t>
            </a:r>
            <a:r>
              <a:rPr lang="en-US" sz="2500">
                <a:solidFill>
                  <a:schemeClr val="dk1"/>
                </a:solidFill>
              </a:rPr>
              <a:t>, </a:t>
            </a:r>
            <a:r>
              <a:rPr b="1" lang="en-US" sz="2500">
                <a:solidFill>
                  <a:schemeClr val="dk1"/>
                </a:solidFill>
              </a:rPr>
              <a:t>FGM/Games</a:t>
            </a:r>
            <a:r>
              <a:rPr lang="en-US" sz="2500">
                <a:solidFill>
                  <a:schemeClr val="dk1"/>
                </a:solidFill>
              </a:rPr>
              <a:t>, </a:t>
            </a:r>
            <a:r>
              <a:rPr b="1" lang="en-US" sz="2500">
                <a:solidFill>
                  <a:schemeClr val="dk1"/>
                </a:solidFill>
              </a:rPr>
              <a:t>Pts/Games</a:t>
            </a:r>
            <a:r>
              <a:rPr lang="en-US" sz="2500">
                <a:solidFill>
                  <a:schemeClr val="dk1"/>
                </a:solidFill>
              </a:rPr>
              <a:t>, </a:t>
            </a:r>
            <a:r>
              <a:rPr b="1" lang="en-US" sz="2500">
                <a:solidFill>
                  <a:schemeClr val="dk1"/>
                </a:solidFill>
              </a:rPr>
              <a:t>Games</a:t>
            </a:r>
            <a:r>
              <a:rPr lang="en-US" sz="2500">
                <a:solidFill>
                  <a:schemeClr val="dk1"/>
                </a:solidFill>
              </a:rPr>
              <a:t> are continuous variables from college</a:t>
            </a:r>
            <a:endParaRPr sz="2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5F5"/>
        </a:solidFill>
      </p:bgPr>
    </p:bg>
    <p:spTree>
      <p:nvGrpSpPr>
        <p:cNvPr id="149" name="Shape 149"/>
        <p:cNvGrpSpPr/>
        <p:nvPr/>
      </p:nvGrpSpPr>
      <p:grpSpPr>
        <a:xfrm>
          <a:off x="0" y="0"/>
          <a:ext cx="0" cy="0"/>
          <a:chOff x="0" y="0"/>
          <a:chExt cx="0" cy="0"/>
        </a:xfrm>
      </p:grpSpPr>
      <p:sp>
        <p:nvSpPr>
          <p:cNvPr id="150" name="Google Shape;150;g35a79b311cb_0_63"/>
          <p:cNvSpPr/>
          <p:nvPr/>
        </p:nvSpPr>
        <p:spPr>
          <a:xfrm rot="-9498293">
            <a:off x="-1398408" y="7278054"/>
            <a:ext cx="15783719" cy="6688350"/>
          </a:xfrm>
          <a:custGeom>
            <a:rect b="b" l="l" r="r" t="t"/>
            <a:pathLst>
              <a:path extrusionOk="0" h="6682339" w="15769533">
                <a:moveTo>
                  <a:pt x="0" y="0"/>
                </a:moveTo>
                <a:lnTo>
                  <a:pt x="15769533" y="0"/>
                </a:lnTo>
                <a:lnTo>
                  <a:pt x="15769533" y="6682339"/>
                </a:lnTo>
                <a:lnTo>
                  <a:pt x="0" y="6682339"/>
                </a:lnTo>
                <a:lnTo>
                  <a:pt x="0" y="0"/>
                </a:lnTo>
                <a:close/>
              </a:path>
            </a:pathLst>
          </a:custGeom>
          <a:blipFill rotWithShape="1">
            <a:blip r:embed="rId3">
              <a:alphaModFix amt="85000"/>
            </a:blip>
            <a:stretch>
              <a:fillRect b="0" l="0" r="0" t="0"/>
            </a:stretch>
          </a:blipFill>
          <a:ln>
            <a:noFill/>
          </a:ln>
        </p:spPr>
      </p:sp>
      <p:sp>
        <p:nvSpPr>
          <p:cNvPr id="151" name="Google Shape;151;g35a79b311cb_0_63"/>
          <p:cNvSpPr txBox="1"/>
          <p:nvPr/>
        </p:nvSpPr>
        <p:spPr>
          <a:xfrm>
            <a:off x="994600" y="667800"/>
            <a:ext cx="16320600" cy="21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5100"/>
              <a:buFont typeface="Arial"/>
              <a:buNone/>
            </a:pPr>
            <a:r>
              <a:rPr b="1" lang="en-US" sz="5100">
                <a:solidFill>
                  <a:schemeClr val="dk1"/>
                </a:solidFill>
                <a:latin typeface="Calibri"/>
                <a:ea typeface="Calibri"/>
                <a:cs typeface="Calibri"/>
                <a:sym typeface="Calibri"/>
              </a:rPr>
              <a:t>Methodology</a:t>
            </a:r>
            <a:endParaRPr b="1" i="0" sz="5100" u="none" cap="none" strike="noStrike">
              <a:solidFill>
                <a:schemeClr val="dk1"/>
              </a:solidFill>
              <a:latin typeface="Calibri"/>
              <a:ea typeface="Calibri"/>
              <a:cs typeface="Calibri"/>
              <a:sym typeface="Calibri"/>
            </a:endParaRPr>
          </a:p>
        </p:txBody>
      </p:sp>
      <p:sp>
        <p:nvSpPr>
          <p:cNvPr id="152" name="Google Shape;152;g35a79b311cb_0_63"/>
          <p:cNvSpPr txBox="1"/>
          <p:nvPr/>
        </p:nvSpPr>
        <p:spPr>
          <a:xfrm>
            <a:off x="1065650" y="1903950"/>
            <a:ext cx="16581300" cy="7729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Data Collection</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b="1" lang="en-US" sz="2800">
                <a:solidFill>
                  <a:schemeClr val="dk1"/>
                </a:solidFill>
                <a:latin typeface="Calibri"/>
                <a:ea typeface="Calibri"/>
                <a:cs typeface="Calibri"/>
                <a:sym typeface="Calibri"/>
              </a:rPr>
              <a:t>College Data: </a:t>
            </a:r>
            <a:r>
              <a:rPr lang="en-US" sz="2800">
                <a:solidFill>
                  <a:schemeClr val="dk1"/>
                </a:solidFill>
                <a:latin typeface="Calibri"/>
                <a:ea typeface="Calibri"/>
                <a:cs typeface="Calibri"/>
                <a:sym typeface="Calibri"/>
              </a:rPr>
              <a:t>Career stats for each kicker (played 4+ games in the 2024 NFL season), including FG%, XP%, FGM/game, TP/game, and games played. Power 5 status was encoded as a binary variable.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b="1" lang="en-US" sz="2800">
                <a:solidFill>
                  <a:schemeClr val="dk1"/>
                </a:solidFill>
                <a:latin typeface="Calibri"/>
                <a:ea typeface="Calibri"/>
                <a:cs typeface="Calibri"/>
                <a:sym typeface="Calibri"/>
              </a:rPr>
              <a:t>NFL Data:</a:t>
            </a:r>
            <a:r>
              <a:rPr lang="en-US" sz="2800">
                <a:solidFill>
                  <a:schemeClr val="dk1"/>
                </a:solidFill>
                <a:latin typeface="Calibri"/>
                <a:ea typeface="Calibri"/>
                <a:cs typeface="Calibri"/>
                <a:sym typeface="Calibri"/>
              </a:rPr>
              <a:t> First 3 season stats for each kicker.</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b="1" lang="en-US" sz="2800">
                <a:solidFill>
                  <a:schemeClr val="dk1"/>
                </a:solidFill>
                <a:latin typeface="Calibri"/>
                <a:ea typeface="Calibri"/>
                <a:cs typeface="Calibri"/>
                <a:sym typeface="Calibri"/>
              </a:rPr>
              <a:t>NFL Averages:</a:t>
            </a:r>
            <a:r>
              <a:rPr lang="en-US" sz="2800">
                <a:solidFill>
                  <a:schemeClr val="dk1"/>
                </a:solidFill>
                <a:latin typeface="Calibri"/>
                <a:ea typeface="Calibri"/>
                <a:cs typeface="Calibri"/>
                <a:sym typeface="Calibri"/>
              </a:rPr>
              <a:t> Averaged performance data across each kicker’s first 3 NFL seasons, including FG%, XP%, fantasy points, etc.</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AutoNum type="arabicPeriod"/>
            </a:pPr>
            <a:r>
              <a:rPr b="1" lang="en-US" sz="2800">
                <a:solidFill>
                  <a:schemeClr val="dk1"/>
                </a:solidFill>
                <a:latin typeface="Calibri"/>
                <a:ea typeface="Calibri"/>
                <a:cs typeface="Calibri"/>
                <a:sym typeface="Calibri"/>
              </a:rPr>
              <a:t>Preprocessing</a:t>
            </a:r>
            <a:endParaRPr b="1"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Joined college and NFL data by player name.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Computed per-game versions of certain variables (e.g., FGM/Game, Points/Game) to control for variation in playing time.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AutoNum type="alphaLcPeriod"/>
            </a:pPr>
            <a:r>
              <a:rPr lang="en-US" sz="2800">
                <a:solidFill>
                  <a:schemeClr val="dk1"/>
                </a:solidFill>
                <a:latin typeface="Calibri"/>
                <a:ea typeface="Calibri"/>
                <a:cs typeface="Calibri"/>
                <a:sym typeface="Calibri"/>
              </a:rPr>
              <a:t>We dropped players that did not play in college (etc. Jake Bates)</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